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Open Sans" charset="1" panose="00000000000000000000"/>
      <p:regular r:id="rId17"/>
    </p:embeddedFont>
    <p:embeddedFont>
      <p:font typeface="Open Sans Bold" charset="1" panose="000000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3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563984" y="2669724"/>
            <a:ext cx="6749106" cy="18641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853"/>
              </a:lnSpc>
            </a:pPr>
            <a:r>
              <a:rPr lang="en-US" sz="9380">
                <a:solidFill>
                  <a:srgbClr val="203858"/>
                </a:solidFill>
                <a:latin typeface="Open Sans"/>
                <a:ea typeface="Open Sans"/>
                <a:cs typeface="Open Sans"/>
                <a:sym typeface="Open Sans"/>
              </a:rPr>
              <a:t>Mini Project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5769447" y="6688350"/>
            <a:ext cx="6338182" cy="1336170"/>
            <a:chOff x="0" y="0"/>
            <a:chExt cx="1669315" cy="35191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69315" cy="351913"/>
            </a:xfrm>
            <a:custGeom>
              <a:avLst/>
              <a:gdLst/>
              <a:ahLst/>
              <a:cxnLst/>
              <a:rect r="r" b="b" t="t" l="l"/>
              <a:pathLst>
                <a:path h="351913" w="1669315">
                  <a:moveTo>
                    <a:pt x="0" y="0"/>
                  </a:moveTo>
                  <a:lnTo>
                    <a:pt x="1669315" y="0"/>
                  </a:lnTo>
                  <a:lnTo>
                    <a:pt x="1669315" y="351913"/>
                  </a:lnTo>
                  <a:lnTo>
                    <a:pt x="0" y="351913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14300"/>
              <a:ext cx="1669315" cy="4662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7512101" y="6747323"/>
            <a:ext cx="3263799" cy="604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2"/>
              </a:lnSpc>
            </a:pPr>
            <a:r>
              <a:rPr lang="en-US" sz="3060">
                <a:solidFill>
                  <a:srgbClr val="F6F5F5"/>
                </a:solidFill>
                <a:latin typeface="Open Sans"/>
                <a:ea typeface="Open Sans"/>
                <a:cs typeface="Open Sans"/>
                <a:sym typeface="Open Sans"/>
              </a:rPr>
              <a:t>TEAM : Double 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512101" y="7209258"/>
            <a:ext cx="3263799" cy="604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2"/>
              </a:lnSpc>
            </a:pPr>
            <a:r>
              <a:rPr lang="en-US" sz="3060">
                <a:solidFill>
                  <a:srgbClr val="F6F5F5"/>
                </a:solidFill>
                <a:latin typeface="Open Sans"/>
                <a:ea typeface="Open Sans"/>
                <a:cs typeface="Open Sans"/>
                <a:sym typeface="Open Sans"/>
              </a:rPr>
              <a:t>양승용 양영준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205110" y="4596494"/>
            <a:ext cx="5466855" cy="884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38"/>
              </a:lnSpc>
            </a:pPr>
            <a:r>
              <a:rPr lang="en-US" sz="4460">
                <a:solidFill>
                  <a:srgbClr val="0D3653"/>
                </a:solidFill>
                <a:latin typeface="Open Sans"/>
                <a:ea typeface="Open Sans"/>
                <a:cs typeface="Open Sans"/>
                <a:sym typeface="Open Sans"/>
              </a:rPr>
              <a:t>Posture Freedback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38822" y="2484112"/>
            <a:ext cx="6085476" cy="3058105"/>
          </a:xfrm>
          <a:custGeom>
            <a:avLst/>
            <a:gdLst/>
            <a:ahLst/>
            <a:cxnLst/>
            <a:rect r="r" b="b" t="t" l="l"/>
            <a:pathLst>
              <a:path h="3058105" w="6085476">
                <a:moveTo>
                  <a:pt x="0" y="0"/>
                </a:moveTo>
                <a:lnTo>
                  <a:pt x="6085475" y="0"/>
                </a:lnTo>
                <a:lnTo>
                  <a:pt x="6085475" y="3058106"/>
                </a:lnTo>
                <a:lnTo>
                  <a:pt x="0" y="30581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705620" y="2484112"/>
            <a:ext cx="11301259" cy="4308605"/>
          </a:xfrm>
          <a:custGeom>
            <a:avLst/>
            <a:gdLst/>
            <a:ahLst/>
            <a:cxnLst/>
            <a:rect r="r" b="b" t="t" l="l"/>
            <a:pathLst>
              <a:path h="4308605" w="11301259">
                <a:moveTo>
                  <a:pt x="0" y="0"/>
                </a:moveTo>
                <a:lnTo>
                  <a:pt x="11301259" y="0"/>
                </a:lnTo>
                <a:lnTo>
                  <a:pt x="11301259" y="4308605"/>
                </a:lnTo>
                <a:lnTo>
                  <a:pt x="0" y="43086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705620" y="6792717"/>
            <a:ext cx="6501001" cy="3310438"/>
          </a:xfrm>
          <a:custGeom>
            <a:avLst/>
            <a:gdLst/>
            <a:ahLst/>
            <a:cxnLst/>
            <a:rect r="r" b="b" t="t" l="l"/>
            <a:pathLst>
              <a:path h="3310438" w="6501001">
                <a:moveTo>
                  <a:pt x="0" y="0"/>
                </a:moveTo>
                <a:lnTo>
                  <a:pt x="6501001" y="0"/>
                </a:lnTo>
                <a:lnTo>
                  <a:pt x="6501001" y="3310438"/>
                </a:lnTo>
                <a:lnTo>
                  <a:pt x="0" y="33104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51316" r="-24839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개선사항 진행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07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고찰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08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58970" y="3523300"/>
            <a:ext cx="13923595" cy="1233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0427" indent="-410214" lvl="1">
              <a:lnSpc>
                <a:spcPts val="5320"/>
              </a:lnSpc>
              <a:buAutoNum type="arabicPeriod" startAt="1"/>
            </a:pPr>
            <a:r>
              <a:rPr lang="en-US" sz="3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Multi thread 구현</a:t>
            </a:r>
          </a:p>
          <a:p>
            <a:pPr algn="l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- 동일한 시간 구간이 아닌 각 관절마다의 시간구간에서 피드백이 필요하다.</a:t>
            </a:r>
            <a:r>
              <a:rPr lang="en-US" sz="33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519521" y="5738593"/>
            <a:ext cx="13923595" cy="1814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2. 피드백 방식 개선</a:t>
            </a:r>
          </a:p>
          <a:p>
            <a:pPr algn="l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- 현재 구현 상태에서는 command 창에 피드백이 출력되고 있다.</a:t>
            </a:r>
          </a:p>
          <a:p>
            <a:pPr algn="l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- 이것을 팝업형태 또는 음성 등의 좀 더 user friendly한 방식이 필요한것 같다.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262932" cy="10287000"/>
            <a:chOff x="0" y="0"/>
            <a:chExt cx="164949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494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1649496">
                  <a:moveTo>
                    <a:pt x="0" y="0"/>
                  </a:moveTo>
                  <a:lnTo>
                    <a:pt x="1649496" y="0"/>
                  </a:lnTo>
                  <a:lnTo>
                    <a:pt x="16494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1649496" cy="28236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1161347" y="1980204"/>
            <a:ext cx="4582787" cy="5770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35"/>
              </a:lnSpc>
            </a:pPr>
            <a:r>
              <a:rPr lang="en-US" sz="35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프로젝트 목표</a:t>
            </a:r>
          </a:p>
          <a:p>
            <a:pPr algn="l">
              <a:lnSpc>
                <a:spcPts val="7735"/>
              </a:lnSpc>
            </a:pPr>
            <a:r>
              <a:rPr lang="en-US" sz="35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문제 정의</a:t>
            </a:r>
          </a:p>
          <a:p>
            <a:pPr algn="l">
              <a:lnSpc>
                <a:spcPts val="7735"/>
              </a:lnSpc>
            </a:pPr>
            <a:r>
              <a:rPr lang="en-US" sz="35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시스템 구성도</a:t>
            </a:r>
          </a:p>
          <a:p>
            <a:pPr algn="l">
              <a:lnSpc>
                <a:spcPts val="7735"/>
              </a:lnSpc>
            </a:pPr>
            <a:r>
              <a:rPr lang="en-US" sz="35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개발환경</a:t>
            </a:r>
          </a:p>
          <a:p>
            <a:pPr algn="l">
              <a:lnSpc>
                <a:spcPts val="7735"/>
              </a:lnSpc>
            </a:pPr>
            <a:r>
              <a:rPr lang="en-US" sz="35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개발진행상황</a:t>
            </a:r>
          </a:p>
          <a:p>
            <a:pPr algn="l">
              <a:lnSpc>
                <a:spcPts val="7735"/>
              </a:lnSpc>
            </a:pPr>
            <a:r>
              <a:rPr lang="en-US" sz="35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추가 및 개선사항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898014" y="1980204"/>
            <a:ext cx="928501" cy="5770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35"/>
              </a:lnSpc>
            </a:pPr>
            <a:r>
              <a:rPr lang="en-US" sz="3500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  <a:p>
            <a:pPr algn="l">
              <a:lnSpc>
                <a:spcPts val="7735"/>
              </a:lnSpc>
            </a:pPr>
            <a:r>
              <a:rPr lang="en-US" sz="3500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  <a:p>
            <a:pPr algn="l">
              <a:lnSpc>
                <a:spcPts val="7735"/>
              </a:lnSpc>
            </a:pPr>
            <a:r>
              <a:rPr lang="en-US" sz="3500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  <a:p>
            <a:pPr algn="l">
              <a:lnSpc>
                <a:spcPts val="7735"/>
              </a:lnSpc>
            </a:pPr>
            <a:r>
              <a:rPr lang="en-US" sz="3500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  <a:p>
            <a:pPr algn="l">
              <a:lnSpc>
                <a:spcPts val="7735"/>
              </a:lnSpc>
            </a:pPr>
            <a:r>
              <a:rPr lang="en-US" sz="3500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  <a:p>
            <a:pPr algn="l">
              <a:lnSpc>
                <a:spcPts val="7735"/>
              </a:lnSpc>
            </a:pPr>
            <a:r>
              <a:rPr lang="en-US" sz="3500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00090" y="4527507"/>
            <a:ext cx="3462751" cy="99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47"/>
              </a:lnSpc>
            </a:pPr>
            <a:r>
              <a:rPr lang="en-US" sz="4998" b="true">
                <a:solidFill>
                  <a:srgbClr val="F6F5F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Contents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프로젝트 목표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82203" y="4172319"/>
            <a:ext cx="13923595" cy="646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0427" indent="-410214" lvl="1">
              <a:lnSpc>
                <a:spcPts val="5320"/>
              </a:lnSpc>
              <a:buAutoNum type="arabicPeriod" startAt="1"/>
            </a:pPr>
            <a:r>
              <a:rPr lang="en-US" sz="3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Pose Estimation을 이용해 사용자의 자세를 실시간으로 추적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542754" y="5040898"/>
            <a:ext cx="13923595" cy="646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2. 잘못된 자세가 일정 시간 지속되면 피드백을 제공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542754" y="5906402"/>
            <a:ext cx="13923595" cy="646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3. 제공된 피드백으로 이용자의 근골격계 질환 예방을 위한 프로그램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144000" cy="10287000"/>
            <a:chOff x="0" y="0"/>
            <a:chExt cx="240829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6E6E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2408296" cy="28236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654156" y="2683719"/>
            <a:ext cx="6123687" cy="4919563"/>
          </a:xfrm>
          <a:custGeom>
            <a:avLst/>
            <a:gdLst/>
            <a:ahLst/>
            <a:cxnLst/>
            <a:rect r="r" b="b" t="t" l="l"/>
            <a:pathLst>
              <a:path h="4919563" w="6123687">
                <a:moveTo>
                  <a:pt x="0" y="0"/>
                </a:moveTo>
                <a:lnTo>
                  <a:pt x="6123688" y="0"/>
                </a:lnTo>
                <a:lnTo>
                  <a:pt x="6123688" y="4919562"/>
                </a:lnTo>
                <a:lnTo>
                  <a:pt x="0" y="49195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33" t="0" r="-9457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680229" y="3509387"/>
            <a:ext cx="194524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PC 사용환경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680229" y="6780671"/>
            <a:ext cx="243530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운동 및 관리부족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680229" y="4166834"/>
            <a:ext cx="3285425" cy="140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직장인, 개인 유튜버, 게이머 등등 다양한 직업군에서의 PC 사용 빈도/시간 증가에 따른 문제 발생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680229" y="7438118"/>
            <a:ext cx="3285425" cy="1054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상대적으로 줄어든 운동 및 관리의 부족이 근골격계 질환을 야기한다.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문제 정의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시스템 구성도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383856" y="3119280"/>
            <a:ext cx="2551723" cy="2297195"/>
            <a:chOff x="0" y="0"/>
            <a:chExt cx="1284842" cy="115668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84842" cy="1156682"/>
            </a:xfrm>
            <a:custGeom>
              <a:avLst/>
              <a:gdLst/>
              <a:ahLst/>
              <a:cxnLst/>
              <a:rect r="r" b="b" t="t" l="l"/>
              <a:pathLst>
                <a:path h="1156682" w="1284842">
                  <a:moveTo>
                    <a:pt x="130462" y="0"/>
                  </a:moveTo>
                  <a:lnTo>
                    <a:pt x="1154380" y="0"/>
                  </a:lnTo>
                  <a:cubicBezTo>
                    <a:pt x="1188981" y="0"/>
                    <a:pt x="1222164" y="13745"/>
                    <a:pt x="1246630" y="38211"/>
                  </a:cubicBezTo>
                  <a:cubicBezTo>
                    <a:pt x="1271097" y="62678"/>
                    <a:pt x="1284842" y="95861"/>
                    <a:pt x="1284842" y="130462"/>
                  </a:cubicBezTo>
                  <a:lnTo>
                    <a:pt x="1284842" y="1026220"/>
                  </a:lnTo>
                  <a:cubicBezTo>
                    <a:pt x="1284842" y="1098272"/>
                    <a:pt x="1226432" y="1156682"/>
                    <a:pt x="1154380" y="1156682"/>
                  </a:cubicBezTo>
                  <a:lnTo>
                    <a:pt x="130462" y="1156682"/>
                  </a:lnTo>
                  <a:cubicBezTo>
                    <a:pt x="58410" y="1156682"/>
                    <a:pt x="0" y="1098272"/>
                    <a:pt x="0" y="1026220"/>
                  </a:cubicBezTo>
                  <a:lnTo>
                    <a:pt x="0" y="130462"/>
                  </a:lnTo>
                  <a:cubicBezTo>
                    <a:pt x="0" y="58410"/>
                    <a:pt x="58410" y="0"/>
                    <a:pt x="13046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14300"/>
              <a:ext cx="1284842" cy="12709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5219750" y="3971860"/>
            <a:ext cx="2551723" cy="2297195"/>
            <a:chOff x="0" y="0"/>
            <a:chExt cx="1284842" cy="115668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84842" cy="1156682"/>
            </a:xfrm>
            <a:custGeom>
              <a:avLst/>
              <a:gdLst/>
              <a:ahLst/>
              <a:cxnLst/>
              <a:rect r="r" b="b" t="t" l="l"/>
              <a:pathLst>
                <a:path h="1156682" w="1284842">
                  <a:moveTo>
                    <a:pt x="130462" y="0"/>
                  </a:moveTo>
                  <a:lnTo>
                    <a:pt x="1154380" y="0"/>
                  </a:lnTo>
                  <a:cubicBezTo>
                    <a:pt x="1188981" y="0"/>
                    <a:pt x="1222164" y="13745"/>
                    <a:pt x="1246630" y="38211"/>
                  </a:cubicBezTo>
                  <a:cubicBezTo>
                    <a:pt x="1271097" y="62678"/>
                    <a:pt x="1284842" y="95861"/>
                    <a:pt x="1284842" y="130462"/>
                  </a:cubicBezTo>
                  <a:lnTo>
                    <a:pt x="1284842" y="1026220"/>
                  </a:lnTo>
                  <a:cubicBezTo>
                    <a:pt x="1284842" y="1098272"/>
                    <a:pt x="1226432" y="1156682"/>
                    <a:pt x="1154380" y="1156682"/>
                  </a:cubicBezTo>
                  <a:lnTo>
                    <a:pt x="130462" y="1156682"/>
                  </a:lnTo>
                  <a:cubicBezTo>
                    <a:pt x="58410" y="1156682"/>
                    <a:pt x="0" y="1098272"/>
                    <a:pt x="0" y="1026220"/>
                  </a:cubicBezTo>
                  <a:lnTo>
                    <a:pt x="0" y="130462"/>
                  </a:lnTo>
                  <a:cubicBezTo>
                    <a:pt x="0" y="58410"/>
                    <a:pt x="58410" y="0"/>
                    <a:pt x="13046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14300"/>
              <a:ext cx="1284842" cy="12709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057223" y="4736739"/>
            <a:ext cx="2551723" cy="2297195"/>
            <a:chOff x="0" y="0"/>
            <a:chExt cx="1284842" cy="115668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84842" cy="1156682"/>
            </a:xfrm>
            <a:custGeom>
              <a:avLst/>
              <a:gdLst/>
              <a:ahLst/>
              <a:cxnLst/>
              <a:rect r="r" b="b" t="t" l="l"/>
              <a:pathLst>
                <a:path h="1156682" w="1284842">
                  <a:moveTo>
                    <a:pt x="130462" y="0"/>
                  </a:moveTo>
                  <a:lnTo>
                    <a:pt x="1154380" y="0"/>
                  </a:lnTo>
                  <a:cubicBezTo>
                    <a:pt x="1188981" y="0"/>
                    <a:pt x="1222164" y="13745"/>
                    <a:pt x="1246630" y="38211"/>
                  </a:cubicBezTo>
                  <a:cubicBezTo>
                    <a:pt x="1271097" y="62678"/>
                    <a:pt x="1284842" y="95861"/>
                    <a:pt x="1284842" y="130462"/>
                  </a:cubicBezTo>
                  <a:lnTo>
                    <a:pt x="1284842" y="1026220"/>
                  </a:lnTo>
                  <a:cubicBezTo>
                    <a:pt x="1284842" y="1098272"/>
                    <a:pt x="1226432" y="1156682"/>
                    <a:pt x="1154380" y="1156682"/>
                  </a:cubicBezTo>
                  <a:lnTo>
                    <a:pt x="130462" y="1156682"/>
                  </a:lnTo>
                  <a:cubicBezTo>
                    <a:pt x="58410" y="1156682"/>
                    <a:pt x="0" y="1098272"/>
                    <a:pt x="0" y="1026220"/>
                  </a:cubicBezTo>
                  <a:lnTo>
                    <a:pt x="0" y="130462"/>
                  </a:lnTo>
                  <a:cubicBezTo>
                    <a:pt x="0" y="58410"/>
                    <a:pt x="58410" y="0"/>
                    <a:pt x="13046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14300"/>
              <a:ext cx="1284842" cy="12709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3091330" y="3297989"/>
            <a:ext cx="1136774" cy="339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5"/>
              </a:lnSpc>
              <a:spcBef>
                <a:spcPct val="0"/>
              </a:spcBef>
            </a:pPr>
            <a:r>
              <a:rPr lang="en-US" b="true" sz="1742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927224" y="4150568"/>
            <a:ext cx="1136774" cy="339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5"/>
              </a:lnSpc>
              <a:spcBef>
                <a:spcPct val="0"/>
              </a:spcBef>
            </a:pPr>
            <a:r>
              <a:rPr lang="en-US" b="true" sz="1742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764697" y="4915448"/>
            <a:ext cx="1136774" cy="339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5"/>
              </a:lnSpc>
              <a:spcBef>
                <a:spcPct val="0"/>
              </a:spcBef>
            </a:pPr>
            <a:r>
              <a:rPr lang="en-US" b="true" sz="1742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3</a:t>
            </a:r>
          </a:p>
        </p:txBody>
      </p:sp>
      <p:sp>
        <p:nvSpPr>
          <p:cNvPr name="AutoShape 19" id="19"/>
          <p:cNvSpPr/>
          <p:nvPr/>
        </p:nvSpPr>
        <p:spPr>
          <a:xfrm>
            <a:off x="2685230" y="3884159"/>
            <a:ext cx="1948974" cy="0"/>
          </a:xfrm>
          <a:prstGeom prst="line">
            <a:avLst/>
          </a:prstGeom>
          <a:ln cap="flat" w="9525">
            <a:solidFill>
              <a:srgbClr val="29292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>
            <a:off x="5521124" y="4736739"/>
            <a:ext cx="1948974" cy="0"/>
          </a:xfrm>
          <a:prstGeom prst="line">
            <a:avLst/>
          </a:prstGeom>
          <a:ln cap="flat" w="9525">
            <a:solidFill>
              <a:srgbClr val="29292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1" id="21"/>
          <p:cNvSpPr/>
          <p:nvPr/>
        </p:nvSpPr>
        <p:spPr>
          <a:xfrm>
            <a:off x="8358597" y="5501618"/>
            <a:ext cx="1948974" cy="0"/>
          </a:xfrm>
          <a:prstGeom prst="line">
            <a:avLst/>
          </a:prstGeom>
          <a:ln cap="flat" w="9525">
            <a:solidFill>
              <a:srgbClr val="29292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2" id="22"/>
          <p:cNvSpPr txBox="true"/>
          <p:nvPr/>
        </p:nvSpPr>
        <p:spPr>
          <a:xfrm rot="0">
            <a:off x="2738022" y="4179335"/>
            <a:ext cx="1896183" cy="771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1"/>
              </a:lnSpc>
            </a:pPr>
            <a:r>
              <a:rPr lang="en-US" sz="1243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프로그램 시작</a:t>
            </a:r>
          </a:p>
          <a:p>
            <a:pPr algn="ctr">
              <a:lnSpc>
                <a:spcPts val="2101"/>
              </a:lnSpc>
            </a:pPr>
            <a:r>
              <a:rPr lang="en-US" sz="1243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및</a:t>
            </a:r>
          </a:p>
          <a:p>
            <a:pPr algn="ctr">
              <a:lnSpc>
                <a:spcPts val="2101"/>
              </a:lnSpc>
            </a:pPr>
            <a:r>
              <a:rPr lang="en-US" b="true" sz="1243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웸캠 연결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384993" y="5764731"/>
            <a:ext cx="1896183" cy="874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8"/>
              </a:lnSpc>
            </a:pPr>
          </a:p>
          <a:p>
            <a:pPr algn="ctr">
              <a:lnSpc>
                <a:spcPts val="2101"/>
              </a:lnSpc>
            </a:pPr>
            <a:r>
              <a:rPr lang="en-US" sz="1243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각 객체들끼리의</a:t>
            </a:r>
          </a:p>
          <a:p>
            <a:pPr algn="ctr">
              <a:lnSpc>
                <a:spcPts val="2101"/>
              </a:lnSpc>
            </a:pPr>
            <a:r>
              <a:rPr lang="en-US" sz="1243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좌표 거리 비교를 통해</a:t>
            </a:r>
          </a:p>
          <a:p>
            <a:pPr algn="ctr">
              <a:lnSpc>
                <a:spcPts val="2101"/>
              </a:lnSpc>
            </a:pPr>
            <a:r>
              <a:rPr lang="en-US" b="true" sz="1243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대표영역 검출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0894695" y="5501618"/>
            <a:ext cx="2551723" cy="2297195"/>
            <a:chOff x="0" y="0"/>
            <a:chExt cx="1284842" cy="1156682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284842" cy="1156682"/>
            </a:xfrm>
            <a:custGeom>
              <a:avLst/>
              <a:gdLst/>
              <a:ahLst/>
              <a:cxnLst/>
              <a:rect r="r" b="b" t="t" l="l"/>
              <a:pathLst>
                <a:path h="1156682" w="1284842">
                  <a:moveTo>
                    <a:pt x="130462" y="0"/>
                  </a:moveTo>
                  <a:lnTo>
                    <a:pt x="1154380" y="0"/>
                  </a:lnTo>
                  <a:cubicBezTo>
                    <a:pt x="1188981" y="0"/>
                    <a:pt x="1222164" y="13745"/>
                    <a:pt x="1246630" y="38211"/>
                  </a:cubicBezTo>
                  <a:cubicBezTo>
                    <a:pt x="1271097" y="62678"/>
                    <a:pt x="1284842" y="95861"/>
                    <a:pt x="1284842" y="130462"/>
                  </a:cubicBezTo>
                  <a:lnTo>
                    <a:pt x="1284842" y="1026220"/>
                  </a:lnTo>
                  <a:cubicBezTo>
                    <a:pt x="1284842" y="1098272"/>
                    <a:pt x="1226432" y="1156682"/>
                    <a:pt x="1154380" y="1156682"/>
                  </a:cubicBezTo>
                  <a:lnTo>
                    <a:pt x="130462" y="1156682"/>
                  </a:lnTo>
                  <a:cubicBezTo>
                    <a:pt x="58410" y="1156682"/>
                    <a:pt x="0" y="1098272"/>
                    <a:pt x="0" y="1026220"/>
                  </a:cubicBezTo>
                  <a:lnTo>
                    <a:pt x="0" y="130462"/>
                  </a:lnTo>
                  <a:cubicBezTo>
                    <a:pt x="0" y="58410"/>
                    <a:pt x="58410" y="0"/>
                    <a:pt x="13046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114300"/>
              <a:ext cx="1284842" cy="12709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1602170" y="5680327"/>
            <a:ext cx="1136774" cy="339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5"/>
              </a:lnSpc>
              <a:spcBef>
                <a:spcPct val="0"/>
              </a:spcBef>
            </a:pPr>
            <a:r>
              <a:rPr lang="en-US" b="true" sz="1742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4</a:t>
            </a:r>
          </a:p>
        </p:txBody>
      </p:sp>
      <p:sp>
        <p:nvSpPr>
          <p:cNvPr name="AutoShape 28" id="28"/>
          <p:cNvSpPr/>
          <p:nvPr/>
        </p:nvSpPr>
        <p:spPr>
          <a:xfrm>
            <a:off x="11196070" y="6266497"/>
            <a:ext cx="1948974" cy="0"/>
          </a:xfrm>
          <a:prstGeom prst="line">
            <a:avLst/>
          </a:prstGeom>
          <a:ln cap="flat" w="9525">
            <a:solidFill>
              <a:srgbClr val="29292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9" id="29"/>
          <p:cNvSpPr txBox="true"/>
          <p:nvPr/>
        </p:nvSpPr>
        <p:spPr>
          <a:xfrm rot="0">
            <a:off x="11196070" y="6529610"/>
            <a:ext cx="1896183" cy="874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8"/>
              </a:lnSpc>
            </a:pPr>
          </a:p>
          <a:p>
            <a:pPr algn="ctr">
              <a:lnSpc>
                <a:spcPts val="2101"/>
              </a:lnSpc>
            </a:pPr>
            <a:r>
              <a:rPr lang="en-US" sz="1243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대표 영역에 대해</a:t>
            </a:r>
          </a:p>
          <a:p>
            <a:pPr algn="ctr">
              <a:lnSpc>
                <a:spcPts val="2101"/>
              </a:lnSpc>
            </a:pPr>
            <a:r>
              <a:rPr lang="en-US" sz="1243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Pose Estimation 모델</a:t>
            </a:r>
          </a:p>
          <a:p>
            <a:pPr algn="ctr">
              <a:lnSpc>
                <a:spcPts val="2101"/>
              </a:lnSpc>
            </a:pPr>
            <a:r>
              <a:rPr lang="en-US" b="true" sz="1243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적용 - skeleton 표시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13732168" y="6211341"/>
            <a:ext cx="2551723" cy="2297195"/>
            <a:chOff x="0" y="0"/>
            <a:chExt cx="1284842" cy="1156682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284842" cy="1156682"/>
            </a:xfrm>
            <a:custGeom>
              <a:avLst/>
              <a:gdLst/>
              <a:ahLst/>
              <a:cxnLst/>
              <a:rect r="r" b="b" t="t" l="l"/>
              <a:pathLst>
                <a:path h="1156682" w="1284842">
                  <a:moveTo>
                    <a:pt x="130462" y="0"/>
                  </a:moveTo>
                  <a:lnTo>
                    <a:pt x="1154380" y="0"/>
                  </a:lnTo>
                  <a:cubicBezTo>
                    <a:pt x="1188981" y="0"/>
                    <a:pt x="1222164" y="13745"/>
                    <a:pt x="1246630" y="38211"/>
                  </a:cubicBezTo>
                  <a:cubicBezTo>
                    <a:pt x="1271097" y="62678"/>
                    <a:pt x="1284842" y="95861"/>
                    <a:pt x="1284842" y="130462"/>
                  </a:cubicBezTo>
                  <a:lnTo>
                    <a:pt x="1284842" y="1026220"/>
                  </a:lnTo>
                  <a:cubicBezTo>
                    <a:pt x="1284842" y="1098272"/>
                    <a:pt x="1226432" y="1156682"/>
                    <a:pt x="1154380" y="1156682"/>
                  </a:cubicBezTo>
                  <a:lnTo>
                    <a:pt x="130462" y="1156682"/>
                  </a:lnTo>
                  <a:cubicBezTo>
                    <a:pt x="58410" y="1156682"/>
                    <a:pt x="0" y="1098272"/>
                    <a:pt x="0" y="1026220"/>
                  </a:cubicBezTo>
                  <a:lnTo>
                    <a:pt x="0" y="130462"/>
                  </a:lnTo>
                  <a:cubicBezTo>
                    <a:pt x="0" y="58410"/>
                    <a:pt x="58410" y="0"/>
                    <a:pt x="13046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114300"/>
              <a:ext cx="1284842" cy="12709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14439643" y="6390050"/>
            <a:ext cx="1136774" cy="339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5"/>
              </a:lnSpc>
              <a:spcBef>
                <a:spcPct val="0"/>
              </a:spcBef>
            </a:pPr>
            <a:r>
              <a:rPr lang="en-US" b="true" sz="1742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5</a:t>
            </a:r>
          </a:p>
        </p:txBody>
      </p:sp>
      <p:sp>
        <p:nvSpPr>
          <p:cNvPr name="AutoShape 34" id="34"/>
          <p:cNvSpPr/>
          <p:nvPr/>
        </p:nvSpPr>
        <p:spPr>
          <a:xfrm>
            <a:off x="14033543" y="6976221"/>
            <a:ext cx="1948974" cy="0"/>
          </a:xfrm>
          <a:prstGeom prst="line">
            <a:avLst/>
          </a:prstGeom>
          <a:ln cap="flat" w="9525">
            <a:solidFill>
              <a:srgbClr val="29292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5" id="35"/>
          <p:cNvSpPr txBox="true"/>
          <p:nvPr/>
        </p:nvSpPr>
        <p:spPr>
          <a:xfrm rot="0">
            <a:off x="14033543" y="7403425"/>
            <a:ext cx="1896183" cy="5078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1"/>
              </a:lnSpc>
            </a:pPr>
            <a:r>
              <a:rPr lang="en-US" sz="1243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설정한 자세별</a:t>
            </a:r>
          </a:p>
          <a:p>
            <a:pPr algn="ctr">
              <a:lnSpc>
                <a:spcPts val="2101"/>
              </a:lnSpc>
            </a:pPr>
            <a:r>
              <a:rPr lang="en-US" b="true" sz="1243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시간당 점수 계산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5573915" y="5025518"/>
            <a:ext cx="1896183" cy="1036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1"/>
              </a:lnSpc>
            </a:pPr>
            <a:r>
              <a:rPr lang="en-US" sz="1243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Pose Estimation 모델 내</a:t>
            </a:r>
          </a:p>
          <a:p>
            <a:pPr algn="ctr">
              <a:lnSpc>
                <a:spcPts val="2101"/>
              </a:lnSpc>
            </a:pPr>
            <a:r>
              <a:rPr lang="en-US" sz="1243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관절 좌표 값을 이용</a:t>
            </a:r>
          </a:p>
          <a:p>
            <a:pPr algn="ctr">
              <a:lnSpc>
                <a:spcPts val="2101"/>
              </a:lnSpc>
            </a:pPr>
            <a:r>
              <a:rPr lang="en-US" sz="1243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경계영역 설정</a:t>
            </a:r>
          </a:p>
          <a:p>
            <a:pPr algn="ctr">
              <a:lnSpc>
                <a:spcPts val="2101"/>
              </a:lnSpc>
            </a:pPr>
            <a:r>
              <a:rPr lang="en-US" b="true" sz="1243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(background에서 계산)</a:t>
            </a:r>
          </a:p>
        </p:txBody>
      </p:sp>
      <p:sp>
        <p:nvSpPr>
          <p:cNvPr name="Freeform 37" id="37"/>
          <p:cNvSpPr/>
          <p:nvPr/>
        </p:nvSpPr>
        <p:spPr>
          <a:xfrm flipH="false" flipV="false" rot="0">
            <a:off x="1593835" y="6514005"/>
            <a:ext cx="6085476" cy="3058105"/>
          </a:xfrm>
          <a:custGeom>
            <a:avLst/>
            <a:gdLst/>
            <a:ahLst/>
            <a:cxnLst/>
            <a:rect r="r" b="b" t="t" l="l"/>
            <a:pathLst>
              <a:path h="3058105" w="6085476">
                <a:moveTo>
                  <a:pt x="0" y="0"/>
                </a:moveTo>
                <a:lnTo>
                  <a:pt x="6085476" y="0"/>
                </a:lnTo>
                <a:lnTo>
                  <a:pt x="6085476" y="3058105"/>
                </a:lnTo>
                <a:lnTo>
                  <a:pt x="0" y="30581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8" id="38"/>
          <p:cNvSpPr/>
          <p:nvPr/>
        </p:nvSpPr>
        <p:spPr>
          <a:xfrm flipH="false" flipV="false" rot="0">
            <a:off x="10894695" y="2093487"/>
            <a:ext cx="5691376" cy="2898161"/>
          </a:xfrm>
          <a:custGeom>
            <a:avLst/>
            <a:gdLst/>
            <a:ahLst/>
            <a:cxnLst/>
            <a:rect r="r" b="b" t="t" l="l"/>
            <a:pathLst>
              <a:path h="2898161" w="5691376">
                <a:moveTo>
                  <a:pt x="0" y="0"/>
                </a:moveTo>
                <a:lnTo>
                  <a:pt x="5691376" y="0"/>
                </a:lnTo>
                <a:lnTo>
                  <a:pt x="5691376" y="2898161"/>
                </a:lnTo>
                <a:lnTo>
                  <a:pt x="0" y="28981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51316" r="-24839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217111" y="0"/>
            <a:ext cx="6070889" cy="10287000"/>
            <a:chOff x="0" y="0"/>
            <a:chExt cx="940540" cy="159372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40540" cy="1593725"/>
            </a:xfrm>
            <a:custGeom>
              <a:avLst/>
              <a:gdLst/>
              <a:ahLst/>
              <a:cxnLst/>
              <a:rect r="r" b="b" t="t" l="l"/>
              <a:pathLst>
                <a:path h="1593725" w="940540">
                  <a:moveTo>
                    <a:pt x="0" y="0"/>
                  </a:moveTo>
                  <a:lnTo>
                    <a:pt x="940540" y="0"/>
                  </a:lnTo>
                  <a:lnTo>
                    <a:pt x="940540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77165" t="0" r="-77165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3096683" y="5357635"/>
            <a:ext cx="1555021" cy="1553077"/>
          </a:xfrm>
          <a:custGeom>
            <a:avLst/>
            <a:gdLst/>
            <a:ahLst/>
            <a:cxnLst/>
            <a:rect r="r" b="b" t="t" l="l"/>
            <a:pathLst>
              <a:path h="1553077" w="1555021">
                <a:moveTo>
                  <a:pt x="0" y="0"/>
                </a:moveTo>
                <a:lnTo>
                  <a:pt x="1555021" y="0"/>
                </a:lnTo>
                <a:lnTo>
                  <a:pt x="1555021" y="1553078"/>
                </a:lnTo>
                <a:lnTo>
                  <a:pt x="0" y="15530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2999"/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3218412" y="5478393"/>
            <a:ext cx="1311562" cy="131156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3096683" y="3185319"/>
            <a:ext cx="1555021" cy="1553077"/>
          </a:xfrm>
          <a:custGeom>
            <a:avLst/>
            <a:gdLst/>
            <a:ahLst/>
            <a:cxnLst/>
            <a:rect r="r" b="b" t="t" l="l"/>
            <a:pathLst>
              <a:path h="1553077" w="1555021">
                <a:moveTo>
                  <a:pt x="0" y="0"/>
                </a:moveTo>
                <a:lnTo>
                  <a:pt x="1555021" y="0"/>
                </a:lnTo>
                <a:lnTo>
                  <a:pt x="1555021" y="1553078"/>
                </a:lnTo>
                <a:lnTo>
                  <a:pt x="0" y="15530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2999"/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3218412" y="3306077"/>
            <a:ext cx="1311562" cy="1311562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3439309" y="3555263"/>
            <a:ext cx="869770" cy="813190"/>
          </a:xfrm>
          <a:custGeom>
            <a:avLst/>
            <a:gdLst/>
            <a:ahLst/>
            <a:cxnLst/>
            <a:rect r="r" b="b" t="t" l="l"/>
            <a:pathLst>
              <a:path h="813190" w="869770">
                <a:moveTo>
                  <a:pt x="0" y="0"/>
                </a:moveTo>
                <a:lnTo>
                  <a:pt x="869769" y="0"/>
                </a:lnTo>
                <a:lnTo>
                  <a:pt x="869769" y="813190"/>
                </a:lnTo>
                <a:lnTo>
                  <a:pt x="0" y="8131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0486" t="-37580" r="-96888" b="-41331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3444946" y="5745905"/>
            <a:ext cx="858496" cy="776539"/>
          </a:xfrm>
          <a:custGeom>
            <a:avLst/>
            <a:gdLst/>
            <a:ahLst/>
            <a:cxnLst/>
            <a:rect r="r" b="b" t="t" l="l"/>
            <a:pathLst>
              <a:path h="776539" w="858496">
                <a:moveTo>
                  <a:pt x="0" y="0"/>
                </a:moveTo>
                <a:lnTo>
                  <a:pt x="858495" y="0"/>
                </a:lnTo>
                <a:lnTo>
                  <a:pt x="858495" y="776538"/>
                </a:lnTo>
                <a:lnTo>
                  <a:pt x="0" y="7765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0350" t="0" r="-30456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4973885" y="4079436"/>
            <a:ext cx="4610839" cy="284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0"/>
              </a:lnSpc>
              <a:spcBef>
                <a:spcPct val="0"/>
              </a:spcBef>
            </a:pPr>
            <a:r>
              <a:rPr lang="en-US" sz="1779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22.04.5 LTS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973885" y="3450488"/>
            <a:ext cx="1611014" cy="480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3"/>
              </a:lnSpc>
              <a:spcBef>
                <a:spcPct val="0"/>
              </a:spcBef>
            </a:pPr>
            <a:r>
              <a:rPr lang="en-US" b="true" sz="246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UBUNTU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개발환경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929345" y="5674930"/>
            <a:ext cx="1611014" cy="480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3"/>
              </a:lnSpc>
              <a:spcBef>
                <a:spcPct val="0"/>
              </a:spcBef>
            </a:pPr>
            <a:r>
              <a:rPr lang="en-US" b="true" sz="246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PYTHON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929345" y="6204111"/>
            <a:ext cx="4610839" cy="284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0"/>
              </a:lnSpc>
              <a:spcBef>
                <a:spcPct val="0"/>
              </a:spcBef>
            </a:pPr>
            <a:r>
              <a:rPr lang="en-US" sz="1779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3.10.12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3096683" y="7343273"/>
            <a:ext cx="1555021" cy="1553077"/>
          </a:xfrm>
          <a:custGeom>
            <a:avLst/>
            <a:gdLst/>
            <a:ahLst/>
            <a:cxnLst/>
            <a:rect r="r" b="b" t="t" l="l"/>
            <a:pathLst>
              <a:path h="1553077" w="1555021">
                <a:moveTo>
                  <a:pt x="0" y="0"/>
                </a:moveTo>
                <a:lnTo>
                  <a:pt x="1555021" y="0"/>
                </a:lnTo>
                <a:lnTo>
                  <a:pt x="1555021" y="1553077"/>
                </a:lnTo>
                <a:lnTo>
                  <a:pt x="0" y="15530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2999"/>
            </a:blip>
            <a:stretch>
              <a:fillRect l="0" t="0" r="0" b="0"/>
            </a:stretch>
          </a:blipFill>
        </p:spPr>
      </p:sp>
      <p:grpSp>
        <p:nvGrpSpPr>
          <p:cNvPr name="Group 24" id="24"/>
          <p:cNvGrpSpPr/>
          <p:nvPr/>
        </p:nvGrpSpPr>
        <p:grpSpPr>
          <a:xfrm rot="0">
            <a:off x="3218412" y="7464030"/>
            <a:ext cx="1311562" cy="1311562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Freeform 27" id="27"/>
          <p:cNvSpPr/>
          <p:nvPr/>
        </p:nvSpPr>
        <p:spPr>
          <a:xfrm flipH="false" flipV="false" rot="0">
            <a:off x="3426712" y="7658916"/>
            <a:ext cx="894963" cy="921791"/>
          </a:xfrm>
          <a:custGeom>
            <a:avLst/>
            <a:gdLst/>
            <a:ahLst/>
            <a:cxnLst/>
            <a:rect r="r" b="b" t="t" l="l"/>
            <a:pathLst>
              <a:path h="921791" w="894963">
                <a:moveTo>
                  <a:pt x="0" y="0"/>
                </a:moveTo>
                <a:lnTo>
                  <a:pt x="894963" y="0"/>
                </a:lnTo>
                <a:lnTo>
                  <a:pt x="894963" y="921791"/>
                </a:lnTo>
                <a:lnTo>
                  <a:pt x="0" y="92179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7448" t="-12367" r="-5958" b="-10847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4929345" y="7660567"/>
            <a:ext cx="1841061" cy="480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3"/>
              </a:lnSpc>
              <a:spcBef>
                <a:spcPct val="0"/>
              </a:spcBef>
            </a:pPr>
            <a:r>
              <a:rPr lang="en-US" b="true" sz="246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OPENVINO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4929345" y="8189749"/>
            <a:ext cx="4610839" cy="284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0"/>
              </a:lnSpc>
              <a:spcBef>
                <a:spcPct val="0"/>
              </a:spcBef>
            </a:pPr>
            <a:r>
              <a:rPr lang="en-US" sz="1779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2024.5.0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139238" y="3710045"/>
            <a:ext cx="7300690" cy="3476954"/>
          </a:xfrm>
          <a:custGeom>
            <a:avLst/>
            <a:gdLst/>
            <a:ahLst/>
            <a:cxnLst/>
            <a:rect r="r" b="b" t="t" l="l"/>
            <a:pathLst>
              <a:path h="3476954" w="7300690">
                <a:moveTo>
                  <a:pt x="0" y="0"/>
                </a:moveTo>
                <a:lnTo>
                  <a:pt x="7300690" y="0"/>
                </a:lnTo>
                <a:lnTo>
                  <a:pt x="7300690" y="3476954"/>
                </a:lnTo>
                <a:lnTo>
                  <a:pt x="0" y="34769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개발 진행 상황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139238" y="4853455"/>
            <a:ext cx="9525" cy="4657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5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984360" y="4902907"/>
            <a:ext cx="9523291" cy="1359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146" indent="-280573" lvl="1">
              <a:lnSpc>
                <a:spcPts val="3638"/>
              </a:lnSpc>
              <a:buAutoNum type="arabicPeriod" startAt="1"/>
            </a:pPr>
            <a:r>
              <a:rPr lang="en-US" sz="25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아이디어 회의 및 기본 프로그램 구상 회의</a:t>
            </a:r>
          </a:p>
          <a:p>
            <a:pPr algn="l">
              <a:lnSpc>
                <a:spcPts val="3638"/>
              </a:lnSpc>
            </a:pPr>
            <a:r>
              <a:rPr lang="en-US" sz="25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2-1. 프로그램의 기본 구조 개발</a:t>
            </a:r>
          </a:p>
          <a:p>
            <a:pPr algn="l">
              <a:lnSpc>
                <a:spcPts val="3638"/>
              </a:lnSpc>
            </a:pPr>
            <a:r>
              <a:rPr lang="en-US" sz="25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    -2. 자세점수 기준 설정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개발 진행 상황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0395027" y="2716724"/>
            <a:ext cx="7326723" cy="2698426"/>
          </a:xfrm>
          <a:custGeom>
            <a:avLst/>
            <a:gdLst/>
            <a:ahLst/>
            <a:cxnLst/>
            <a:rect r="r" b="b" t="t" l="l"/>
            <a:pathLst>
              <a:path h="2698426" w="7326723">
                <a:moveTo>
                  <a:pt x="0" y="0"/>
                </a:moveTo>
                <a:lnTo>
                  <a:pt x="7326723" y="0"/>
                </a:lnTo>
                <a:lnTo>
                  <a:pt x="7326723" y="2698427"/>
                </a:lnTo>
                <a:lnTo>
                  <a:pt x="0" y="26984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992" r="0" b="-3992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395027" y="5415151"/>
            <a:ext cx="7326723" cy="3566248"/>
          </a:xfrm>
          <a:custGeom>
            <a:avLst/>
            <a:gdLst/>
            <a:ahLst/>
            <a:cxnLst/>
            <a:rect r="r" b="b" t="t" l="l"/>
            <a:pathLst>
              <a:path h="3566248" w="7326723">
                <a:moveTo>
                  <a:pt x="0" y="0"/>
                </a:moveTo>
                <a:lnTo>
                  <a:pt x="7326723" y="0"/>
                </a:lnTo>
                <a:lnTo>
                  <a:pt x="7326723" y="3566248"/>
                </a:lnTo>
                <a:lnTo>
                  <a:pt x="0" y="35662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32093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94702" y="4884287"/>
            <a:ext cx="10000325" cy="903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8"/>
              </a:lnSpc>
            </a:pPr>
            <a:r>
              <a:rPr lang="en-US" sz="25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3-1. 각 자세의 유지 시간 연산을 위한 타이머 구현</a:t>
            </a:r>
          </a:p>
          <a:p>
            <a:pPr algn="l">
              <a:lnSpc>
                <a:spcPts val="3638"/>
              </a:lnSpc>
            </a:pPr>
            <a:r>
              <a:rPr lang="en-US" sz="25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3-2. 여러 사람이 디텍팅 되는것을 방지 하기 위해 가장 크기가 큰 사람을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34168" y="5791912"/>
            <a:ext cx="9523291" cy="447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8"/>
              </a:lnSpc>
            </a:pPr>
            <a:r>
              <a:rPr lang="en-US" sz="2599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검출하여 자세 추정을 하기위한 프로그램 개발(미완)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추가 및 개선사항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2567904" y="4060816"/>
            <a:ext cx="4050219" cy="4629362"/>
          </a:xfrm>
          <a:custGeom>
            <a:avLst/>
            <a:gdLst/>
            <a:ahLst/>
            <a:cxnLst/>
            <a:rect r="r" b="b" t="t" l="l"/>
            <a:pathLst>
              <a:path h="4629362" w="4050219">
                <a:moveTo>
                  <a:pt x="0" y="0"/>
                </a:moveTo>
                <a:lnTo>
                  <a:pt x="4050219" y="0"/>
                </a:lnTo>
                <a:lnTo>
                  <a:pt x="4050219" y="4629362"/>
                </a:lnTo>
                <a:lnTo>
                  <a:pt x="0" y="46293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-7149" t="0" r="-7149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345127" y="4060816"/>
            <a:ext cx="4050219" cy="4629362"/>
          </a:xfrm>
          <a:custGeom>
            <a:avLst/>
            <a:gdLst/>
            <a:ahLst/>
            <a:cxnLst/>
            <a:rect r="r" b="b" t="t" l="l"/>
            <a:pathLst>
              <a:path h="4629362" w="4050219">
                <a:moveTo>
                  <a:pt x="0" y="0"/>
                </a:moveTo>
                <a:lnTo>
                  <a:pt x="4050219" y="0"/>
                </a:lnTo>
                <a:lnTo>
                  <a:pt x="4050219" y="4629362"/>
                </a:lnTo>
                <a:lnTo>
                  <a:pt x="0" y="46293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-7149" t="0" r="-7149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2158970" y="4094520"/>
            <a:ext cx="4024337" cy="3731088"/>
            <a:chOff x="0" y="0"/>
            <a:chExt cx="823240" cy="76325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23240" cy="763251"/>
            </a:xfrm>
            <a:custGeom>
              <a:avLst/>
              <a:gdLst/>
              <a:ahLst/>
              <a:cxnLst/>
              <a:rect r="r" b="b" t="t" l="l"/>
              <a:pathLst>
                <a:path h="763251" w="823240">
                  <a:moveTo>
                    <a:pt x="82722" y="0"/>
                  </a:moveTo>
                  <a:lnTo>
                    <a:pt x="740517" y="0"/>
                  </a:lnTo>
                  <a:cubicBezTo>
                    <a:pt x="786204" y="0"/>
                    <a:pt x="823240" y="37036"/>
                    <a:pt x="823240" y="82722"/>
                  </a:cubicBezTo>
                  <a:lnTo>
                    <a:pt x="823240" y="680529"/>
                  </a:lnTo>
                  <a:cubicBezTo>
                    <a:pt x="823240" y="726215"/>
                    <a:pt x="786204" y="763251"/>
                    <a:pt x="740517" y="763251"/>
                  </a:cubicBezTo>
                  <a:lnTo>
                    <a:pt x="82722" y="763251"/>
                  </a:lnTo>
                  <a:cubicBezTo>
                    <a:pt x="60783" y="763251"/>
                    <a:pt x="39742" y="754536"/>
                    <a:pt x="24229" y="739022"/>
                  </a:cubicBezTo>
                  <a:cubicBezTo>
                    <a:pt x="8715" y="723509"/>
                    <a:pt x="0" y="702468"/>
                    <a:pt x="0" y="680529"/>
                  </a:cubicBezTo>
                  <a:lnTo>
                    <a:pt x="0" y="82722"/>
                  </a:lnTo>
                  <a:cubicBezTo>
                    <a:pt x="0" y="37036"/>
                    <a:pt x="37036" y="0"/>
                    <a:pt x="8272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14300"/>
              <a:ext cx="823240" cy="877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068127" y="4094520"/>
            <a:ext cx="4024337" cy="3731088"/>
            <a:chOff x="0" y="0"/>
            <a:chExt cx="823240" cy="76325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23240" cy="763251"/>
            </a:xfrm>
            <a:custGeom>
              <a:avLst/>
              <a:gdLst/>
              <a:ahLst/>
              <a:cxnLst/>
              <a:rect r="r" b="b" t="t" l="l"/>
              <a:pathLst>
                <a:path h="763251" w="823240">
                  <a:moveTo>
                    <a:pt x="82722" y="0"/>
                  </a:moveTo>
                  <a:lnTo>
                    <a:pt x="740517" y="0"/>
                  </a:lnTo>
                  <a:cubicBezTo>
                    <a:pt x="786204" y="0"/>
                    <a:pt x="823240" y="37036"/>
                    <a:pt x="823240" y="82722"/>
                  </a:cubicBezTo>
                  <a:lnTo>
                    <a:pt x="823240" y="680529"/>
                  </a:lnTo>
                  <a:cubicBezTo>
                    <a:pt x="823240" y="726215"/>
                    <a:pt x="786204" y="763251"/>
                    <a:pt x="740517" y="763251"/>
                  </a:cubicBezTo>
                  <a:lnTo>
                    <a:pt x="82722" y="763251"/>
                  </a:lnTo>
                  <a:cubicBezTo>
                    <a:pt x="60783" y="763251"/>
                    <a:pt x="39742" y="754536"/>
                    <a:pt x="24229" y="739022"/>
                  </a:cubicBezTo>
                  <a:cubicBezTo>
                    <a:pt x="8715" y="723509"/>
                    <a:pt x="0" y="702468"/>
                    <a:pt x="0" y="680529"/>
                  </a:cubicBezTo>
                  <a:lnTo>
                    <a:pt x="0" y="82722"/>
                  </a:lnTo>
                  <a:cubicBezTo>
                    <a:pt x="0" y="37036"/>
                    <a:pt x="37036" y="0"/>
                    <a:pt x="82722" y="0"/>
                  </a:cubicBez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14300"/>
              <a:ext cx="823240" cy="877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772104" y="5412098"/>
            <a:ext cx="2798069" cy="1054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5"/>
              </a:lnSpc>
            </a:pPr>
            <a:r>
              <a:rPr lang="en-US" sz="3089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Multi</a:t>
            </a:r>
          </a:p>
          <a:p>
            <a:pPr algn="ctr">
              <a:lnSpc>
                <a:spcPts val="4325"/>
              </a:lnSpc>
              <a:spcBef>
                <a:spcPct val="0"/>
              </a:spcBef>
            </a:pPr>
            <a:r>
              <a:rPr lang="en-US" b="true" sz="3089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Thread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681262" y="5408757"/>
            <a:ext cx="2798069" cy="1054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5"/>
              </a:lnSpc>
            </a:pPr>
            <a:r>
              <a:rPr lang="en-US" sz="3089" b="true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Person</a:t>
            </a:r>
          </a:p>
          <a:p>
            <a:pPr algn="ctr">
              <a:lnSpc>
                <a:spcPts val="4325"/>
              </a:lnSpc>
              <a:spcBef>
                <a:spcPct val="0"/>
              </a:spcBef>
            </a:pPr>
            <a:r>
              <a:rPr lang="en-US" b="true" sz="308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Recognition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12120021" y="4060816"/>
            <a:ext cx="4050219" cy="4629362"/>
          </a:xfrm>
          <a:custGeom>
            <a:avLst/>
            <a:gdLst/>
            <a:ahLst/>
            <a:cxnLst/>
            <a:rect r="r" b="b" t="t" l="l"/>
            <a:pathLst>
              <a:path h="4629362" w="4050219">
                <a:moveTo>
                  <a:pt x="0" y="0"/>
                </a:moveTo>
                <a:lnTo>
                  <a:pt x="4050220" y="0"/>
                </a:lnTo>
                <a:lnTo>
                  <a:pt x="4050220" y="4629362"/>
                </a:lnTo>
                <a:lnTo>
                  <a:pt x="0" y="46293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-7149" t="0" r="-7149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1843021" y="4094520"/>
            <a:ext cx="4024337" cy="3731088"/>
            <a:chOff x="0" y="0"/>
            <a:chExt cx="823240" cy="76325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23240" cy="763251"/>
            </a:xfrm>
            <a:custGeom>
              <a:avLst/>
              <a:gdLst/>
              <a:ahLst/>
              <a:cxnLst/>
              <a:rect r="r" b="b" t="t" l="l"/>
              <a:pathLst>
                <a:path h="763251" w="823240">
                  <a:moveTo>
                    <a:pt x="82722" y="0"/>
                  </a:moveTo>
                  <a:lnTo>
                    <a:pt x="740517" y="0"/>
                  </a:lnTo>
                  <a:cubicBezTo>
                    <a:pt x="786204" y="0"/>
                    <a:pt x="823240" y="37036"/>
                    <a:pt x="823240" y="82722"/>
                  </a:cubicBezTo>
                  <a:lnTo>
                    <a:pt x="823240" y="680529"/>
                  </a:lnTo>
                  <a:cubicBezTo>
                    <a:pt x="823240" y="726215"/>
                    <a:pt x="786204" y="763251"/>
                    <a:pt x="740517" y="763251"/>
                  </a:cubicBezTo>
                  <a:lnTo>
                    <a:pt x="82722" y="763251"/>
                  </a:lnTo>
                  <a:cubicBezTo>
                    <a:pt x="60783" y="763251"/>
                    <a:pt x="39742" y="754536"/>
                    <a:pt x="24229" y="739022"/>
                  </a:cubicBezTo>
                  <a:cubicBezTo>
                    <a:pt x="8715" y="723509"/>
                    <a:pt x="0" y="702468"/>
                    <a:pt x="0" y="680529"/>
                  </a:cubicBezTo>
                  <a:lnTo>
                    <a:pt x="0" y="82722"/>
                  </a:lnTo>
                  <a:cubicBezTo>
                    <a:pt x="0" y="37036"/>
                    <a:pt x="37036" y="0"/>
                    <a:pt x="8272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14300"/>
              <a:ext cx="823240" cy="877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2456156" y="5412098"/>
            <a:ext cx="2798069" cy="1054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5"/>
              </a:lnSpc>
            </a:pPr>
            <a:r>
              <a:rPr lang="en-US" sz="3089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Background</a:t>
            </a:r>
          </a:p>
          <a:p>
            <a:pPr algn="ctr">
              <a:lnSpc>
                <a:spcPts val="4325"/>
              </a:lnSpc>
              <a:spcBef>
                <a:spcPct val="0"/>
              </a:spcBef>
            </a:pPr>
            <a:r>
              <a:rPr lang="en-US" b="true" sz="3089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Removal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DAGYN6d4UTM</dc:identifier>
  <dcterms:modified xsi:type="dcterms:W3CDTF">2011-08-01T06:04:30Z</dcterms:modified>
  <cp:revision>1</cp:revision>
  <dc:title>Mini Project</dc:title>
</cp:coreProperties>
</file>

<file path=docProps/thumbnail.jpeg>
</file>